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7" r:id="rId1"/>
  </p:sldMasterIdLst>
  <p:notesMasterIdLst>
    <p:notesMasterId r:id="rId24"/>
  </p:notesMasterIdLst>
  <p:sldIdLst>
    <p:sldId id="256" r:id="rId2"/>
    <p:sldId id="257" r:id="rId3"/>
    <p:sldId id="258" r:id="rId4"/>
    <p:sldId id="259" r:id="rId5"/>
    <p:sldId id="260" r:id="rId6"/>
    <p:sldId id="261" r:id="rId7"/>
    <p:sldId id="262" r:id="rId8"/>
    <p:sldId id="264" r:id="rId9"/>
    <p:sldId id="265" r:id="rId10"/>
    <p:sldId id="266" r:id="rId11"/>
    <p:sldId id="267" r:id="rId12"/>
    <p:sldId id="278" r:id="rId13"/>
    <p:sldId id="268" r:id="rId14"/>
    <p:sldId id="269" r:id="rId15"/>
    <p:sldId id="270" r:id="rId16"/>
    <p:sldId id="271" r:id="rId17"/>
    <p:sldId id="272" r:id="rId18"/>
    <p:sldId id="273" r:id="rId19"/>
    <p:sldId id="275" r:id="rId20"/>
    <p:sldId id="274"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D2BD8D-2E4E-4C9F-AF9B-C87029830AFD}">
          <p14:sldIdLst>
            <p14:sldId id="256"/>
            <p14:sldId id="257"/>
            <p14:sldId id="258"/>
            <p14:sldId id="259"/>
            <p14:sldId id="260"/>
            <p14:sldId id="261"/>
            <p14:sldId id="262"/>
            <p14:sldId id="264"/>
            <p14:sldId id="265"/>
            <p14:sldId id="266"/>
            <p14:sldId id="267"/>
            <p14:sldId id="278"/>
            <p14:sldId id="268"/>
            <p14:sldId id="269"/>
            <p14:sldId id="270"/>
            <p14:sldId id="271"/>
            <p14:sldId id="272"/>
            <p14:sldId id="273"/>
            <p14:sldId id="275"/>
            <p14:sldId id="274"/>
            <p14:sldId id="276"/>
            <p14:sldId id="27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esh kumar" initials="dk" lastIdx="1" clrIdx="0">
    <p:extLst>
      <p:ext uri="{19B8F6BF-5375-455C-9EA6-DF929625EA0E}">
        <p15:presenceInfo xmlns:p15="http://schemas.microsoft.com/office/powerpoint/2012/main" userId="e02faba2297a2b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1" d="100"/>
          <a:sy n="111" d="100"/>
        </p:scale>
        <p:origin x="6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5C900-3589-462D-8F64-EC12710B037E}" type="datetimeFigureOut">
              <a:rPr lang="en-IN" smtClean="0"/>
              <a:t>28/12/21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342312-F7B2-4466-A809-E61F1C7AFC5B}" type="slidenum">
              <a:rPr lang="en-IN" smtClean="0"/>
              <a:t>‹#›</a:t>
            </a:fld>
            <a:endParaRPr lang="en-IN"/>
          </a:p>
        </p:txBody>
      </p:sp>
    </p:spTree>
    <p:extLst>
      <p:ext uri="{BB962C8B-B14F-4D97-AF65-F5344CB8AC3E}">
        <p14:creationId xmlns:p14="http://schemas.microsoft.com/office/powerpoint/2010/main" val="237137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3AEF5-1391-B84C-A12E-50926B71E9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F41790-CCFE-3245-8785-46878F9E0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3CC6B7-4668-6D41-B3A8-AB0C7A833E7D}"/>
              </a:ext>
            </a:extLst>
          </p:cNvPr>
          <p:cNvSpPr>
            <a:spLocks noGrp="1"/>
          </p:cNvSpPr>
          <p:nvPr>
            <p:ph type="dt" sz="half" idx="10"/>
          </p:nvPr>
        </p:nvSpPr>
        <p:spPr/>
        <p:txBody>
          <a:bodyPr/>
          <a:lstStyle/>
          <a:p>
            <a:fld id="{48A87A34-81AB-432B-8DAE-1953F412C126}" type="datetimeFigureOut">
              <a:rPr lang="en-US" smtClean="0"/>
              <a:t>12/28/21</a:t>
            </a:fld>
            <a:endParaRPr lang="en-US" dirty="0"/>
          </a:p>
        </p:txBody>
      </p:sp>
      <p:sp>
        <p:nvSpPr>
          <p:cNvPr id="5" name="Footer Placeholder 4">
            <a:extLst>
              <a:ext uri="{FF2B5EF4-FFF2-40B4-BE49-F238E27FC236}">
                <a16:creationId xmlns:a16="http://schemas.microsoft.com/office/drawing/2014/main" id="{A8DE384C-D42E-AC42-B1F0-620F5BF6CE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0E18F8-06EB-B048-BAB5-C9362DE246E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4437358"/>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B0464-85B3-944F-81FF-FE75168212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7BA21-4BF3-F640-88A4-68EF93394F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F83D1-C3E9-8D4F-9512-B990285AA32E}"/>
              </a:ext>
            </a:extLst>
          </p:cNvPr>
          <p:cNvSpPr>
            <a:spLocks noGrp="1"/>
          </p:cNvSpPr>
          <p:nvPr>
            <p:ph type="dt" sz="half" idx="10"/>
          </p:nvPr>
        </p:nvSpPr>
        <p:spPr/>
        <p:txBody>
          <a:bodyPr/>
          <a:lstStyle/>
          <a:p>
            <a:fld id="{48A87A34-81AB-432B-8DAE-1953F412C126}" type="datetimeFigureOut">
              <a:rPr lang="en-US" smtClean="0"/>
              <a:t>12/28/21</a:t>
            </a:fld>
            <a:endParaRPr lang="en-US" dirty="0"/>
          </a:p>
        </p:txBody>
      </p:sp>
      <p:sp>
        <p:nvSpPr>
          <p:cNvPr id="5" name="Footer Placeholder 4">
            <a:extLst>
              <a:ext uri="{FF2B5EF4-FFF2-40B4-BE49-F238E27FC236}">
                <a16:creationId xmlns:a16="http://schemas.microsoft.com/office/drawing/2014/main" id="{1B0D178F-8B1C-7844-9CC8-28983138B1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01BDEE-9D62-A045-B6F7-1AF786EFE58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3674816"/>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BBFAC4-9B74-F44B-8989-59526EEB5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B73071-56D7-2A4B-83BB-6152199E44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659FF-3B3E-6C40-9DA1-89DAABF1AF50}"/>
              </a:ext>
            </a:extLst>
          </p:cNvPr>
          <p:cNvSpPr>
            <a:spLocks noGrp="1"/>
          </p:cNvSpPr>
          <p:nvPr>
            <p:ph type="dt" sz="half" idx="10"/>
          </p:nvPr>
        </p:nvSpPr>
        <p:spPr/>
        <p:txBody>
          <a:bodyPr/>
          <a:lstStyle/>
          <a:p>
            <a:fld id="{48A87A34-81AB-432B-8DAE-1953F412C126}" type="datetimeFigureOut">
              <a:rPr lang="en-US" smtClean="0"/>
              <a:t>12/28/21</a:t>
            </a:fld>
            <a:endParaRPr lang="en-US" dirty="0"/>
          </a:p>
        </p:txBody>
      </p:sp>
      <p:sp>
        <p:nvSpPr>
          <p:cNvPr id="5" name="Footer Placeholder 4">
            <a:extLst>
              <a:ext uri="{FF2B5EF4-FFF2-40B4-BE49-F238E27FC236}">
                <a16:creationId xmlns:a16="http://schemas.microsoft.com/office/drawing/2014/main" id="{6FD50083-BCB0-E944-B985-E7A04CADE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9D7407-81AF-1A40-9EC8-1FC87CADC97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9387959"/>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0ECF1-D6B6-814C-8297-89D6A0B89A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F3F08-FEEF-1046-9740-7F8E087477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3C975-AB1F-9646-BE4D-8EDF2C84041F}"/>
              </a:ext>
            </a:extLst>
          </p:cNvPr>
          <p:cNvSpPr>
            <a:spLocks noGrp="1"/>
          </p:cNvSpPr>
          <p:nvPr>
            <p:ph type="dt" sz="half" idx="10"/>
          </p:nvPr>
        </p:nvSpPr>
        <p:spPr/>
        <p:txBody>
          <a:bodyPr/>
          <a:lstStyle/>
          <a:p>
            <a:fld id="{48A87A34-81AB-432B-8DAE-1953F412C126}" type="datetimeFigureOut">
              <a:rPr lang="en-US" smtClean="0"/>
              <a:t>12/28/21</a:t>
            </a:fld>
            <a:endParaRPr lang="en-US" dirty="0"/>
          </a:p>
        </p:txBody>
      </p:sp>
      <p:sp>
        <p:nvSpPr>
          <p:cNvPr id="5" name="Footer Placeholder 4">
            <a:extLst>
              <a:ext uri="{FF2B5EF4-FFF2-40B4-BE49-F238E27FC236}">
                <a16:creationId xmlns:a16="http://schemas.microsoft.com/office/drawing/2014/main" id="{4C93ACAD-E631-CD45-9697-14A2D0575B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2CBD6EB-B93B-6047-B680-11CABD7D409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2209850"/>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982D-0C2B-FA4D-9E08-A0E66147D8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1CF8B3-88D5-1341-82EA-6EC1117AB0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AD0C8C-757A-454A-B6EA-BB30BA08E016}"/>
              </a:ext>
            </a:extLst>
          </p:cNvPr>
          <p:cNvSpPr>
            <a:spLocks noGrp="1"/>
          </p:cNvSpPr>
          <p:nvPr>
            <p:ph type="dt" sz="half" idx="10"/>
          </p:nvPr>
        </p:nvSpPr>
        <p:spPr/>
        <p:txBody>
          <a:bodyPr/>
          <a:lstStyle/>
          <a:p>
            <a:fld id="{48A87A34-81AB-432B-8DAE-1953F412C126}" type="datetimeFigureOut">
              <a:rPr lang="en-US" smtClean="0"/>
              <a:t>12/28/21</a:t>
            </a:fld>
            <a:endParaRPr lang="en-US" dirty="0"/>
          </a:p>
        </p:txBody>
      </p:sp>
      <p:sp>
        <p:nvSpPr>
          <p:cNvPr id="5" name="Footer Placeholder 4">
            <a:extLst>
              <a:ext uri="{FF2B5EF4-FFF2-40B4-BE49-F238E27FC236}">
                <a16:creationId xmlns:a16="http://schemas.microsoft.com/office/drawing/2014/main" id="{DB63DAE8-8692-0E47-9639-4B17C3352F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45C6EA-9D7B-9B4A-BF28-D906B5CC270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603903"/>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3309-2E87-A642-B43F-340F9272AC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A9283D-A1F2-B945-875E-67E7A56DB3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89617D-3986-394D-B35F-E43491C3FA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9E2BCD-DA03-7045-BDF8-0465BB512B37}"/>
              </a:ext>
            </a:extLst>
          </p:cNvPr>
          <p:cNvSpPr>
            <a:spLocks noGrp="1"/>
          </p:cNvSpPr>
          <p:nvPr>
            <p:ph type="dt" sz="half" idx="10"/>
          </p:nvPr>
        </p:nvSpPr>
        <p:spPr/>
        <p:txBody>
          <a:bodyPr/>
          <a:lstStyle/>
          <a:p>
            <a:fld id="{48A87A34-81AB-432B-8DAE-1953F412C126}" type="datetimeFigureOut">
              <a:rPr lang="en-US" smtClean="0"/>
              <a:t>12/28/21</a:t>
            </a:fld>
            <a:endParaRPr lang="en-US" dirty="0"/>
          </a:p>
        </p:txBody>
      </p:sp>
      <p:sp>
        <p:nvSpPr>
          <p:cNvPr id="6" name="Footer Placeholder 5">
            <a:extLst>
              <a:ext uri="{FF2B5EF4-FFF2-40B4-BE49-F238E27FC236}">
                <a16:creationId xmlns:a16="http://schemas.microsoft.com/office/drawing/2014/main" id="{F9E4B46E-7B94-3647-91AA-71B17A3AE0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EEE698-D2B8-3342-A87E-027AF2EB5EE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7196717"/>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2E089-8795-1A41-9021-AE941EB885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72F958-622F-934C-A8F4-9A1F6BA121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147D4A-2506-2A4B-87D9-677DDC0B67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4357BF-3D71-B542-8FD8-8D3E8884C3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5B5724-50BD-2C48-8B9F-B49F111CEE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94B9DE-83BE-7742-AFC8-CA716179137A}"/>
              </a:ext>
            </a:extLst>
          </p:cNvPr>
          <p:cNvSpPr>
            <a:spLocks noGrp="1"/>
          </p:cNvSpPr>
          <p:nvPr>
            <p:ph type="dt" sz="half" idx="10"/>
          </p:nvPr>
        </p:nvSpPr>
        <p:spPr/>
        <p:txBody>
          <a:bodyPr/>
          <a:lstStyle/>
          <a:p>
            <a:fld id="{48A87A34-81AB-432B-8DAE-1953F412C126}" type="datetimeFigureOut">
              <a:rPr lang="en-US" smtClean="0"/>
              <a:pPr/>
              <a:t>12/28/21</a:t>
            </a:fld>
            <a:endParaRPr lang="en-US" dirty="0"/>
          </a:p>
        </p:txBody>
      </p:sp>
      <p:sp>
        <p:nvSpPr>
          <p:cNvPr id="8" name="Footer Placeholder 7">
            <a:extLst>
              <a:ext uri="{FF2B5EF4-FFF2-40B4-BE49-F238E27FC236}">
                <a16:creationId xmlns:a16="http://schemas.microsoft.com/office/drawing/2014/main" id="{A83E25B0-2123-1E41-B314-E2936AC8494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8EDADF3-A5CC-3745-8146-9F773D545D9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6052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9FFB-9E91-0341-8578-4D6F42CEC0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AC635D-99A2-FB4F-AC58-D7F7D443DF37}"/>
              </a:ext>
            </a:extLst>
          </p:cNvPr>
          <p:cNvSpPr>
            <a:spLocks noGrp="1"/>
          </p:cNvSpPr>
          <p:nvPr>
            <p:ph type="dt" sz="half" idx="10"/>
          </p:nvPr>
        </p:nvSpPr>
        <p:spPr/>
        <p:txBody>
          <a:bodyPr/>
          <a:lstStyle/>
          <a:p>
            <a:fld id="{48A87A34-81AB-432B-8DAE-1953F412C126}" type="datetimeFigureOut">
              <a:rPr lang="en-US" smtClean="0"/>
              <a:t>12/28/21</a:t>
            </a:fld>
            <a:endParaRPr lang="en-US" dirty="0"/>
          </a:p>
        </p:txBody>
      </p:sp>
      <p:sp>
        <p:nvSpPr>
          <p:cNvPr id="4" name="Footer Placeholder 3">
            <a:extLst>
              <a:ext uri="{FF2B5EF4-FFF2-40B4-BE49-F238E27FC236}">
                <a16:creationId xmlns:a16="http://schemas.microsoft.com/office/drawing/2014/main" id="{E6E18542-C392-4847-918B-E1FDE01D76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A6856E-2E26-2B4E-9074-1FB480EC51A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0968243"/>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AED96-8873-8D4E-AC5B-6D48F880B518}"/>
              </a:ext>
            </a:extLst>
          </p:cNvPr>
          <p:cNvSpPr>
            <a:spLocks noGrp="1"/>
          </p:cNvSpPr>
          <p:nvPr>
            <p:ph type="dt" sz="half" idx="10"/>
          </p:nvPr>
        </p:nvSpPr>
        <p:spPr/>
        <p:txBody>
          <a:bodyPr/>
          <a:lstStyle/>
          <a:p>
            <a:fld id="{48A87A34-81AB-432B-8DAE-1953F412C126}" type="datetimeFigureOut">
              <a:rPr lang="en-US" smtClean="0"/>
              <a:t>12/28/21</a:t>
            </a:fld>
            <a:endParaRPr lang="en-US" dirty="0"/>
          </a:p>
        </p:txBody>
      </p:sp>
      <p:sp>
        <p:nvSpPr>
          <p:cNvPr id="3" name="Footer Placeholder 2">
            <a:extLst>
              <a:ext uri="{FF2B5EF4-FFF2-40B4-BE49-F238E27FC236}">
                <a16:creationId xmlns:a16="http://schemas.microsoft.com/office/drawing/2014/main" id="{56AD3A0A-EBA4-C845-AA37-605989563B0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0FDCD01-1B87-CD4C-8A4C-3B78F13A103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9037618"/>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505EC-3250-BC41-A14F-22F3B77AFA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77E7A-7CA5-A440-BE2A-80EF59D9D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EE8AE5-E1AA-E648-8060-97DD8CE4BD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665AAB-A98A-E64E-9F4F-BDA431D66455}"/>
              </a:ext>
            </a:extLst>
          </p:cNvPr>
          <p:cNvSpPr>
            <a:spLocks noGrp="1"/>
          </p:cNvSpPr>
          <p:nvPr>
            <p:ph type="dt" sz="half" idx="10"/>
          </p:nvPr>
        </p:nvSpPr>
        <p:spPr/>
        <p:txBody>
          <a:bodyPr/>
          <a:lstStyle/>
          <a:p>
            <a:fld id="{48A87A34-81AB-432B-8DAE-1953F412C126}" type="datetimeFigureOut">
              <a:rPr lang="en-US" smtClean="0"/>
              <a:t>12/28/21</a:t>
            </a:fld>
            <a:endParaRPr lang="en-US" dirty="0"/>
          </a:p>
        </p:txBody>
      </p:sp>
      <p:sp>
        <p:nvSpPr>
          <p:cNvPr id="6" name="Footer Placeholder 5">
            <a:extLst>
              <a:ext uri="{FF2B5EF4-FFF2-40B4-BE49-F238E27FC236}">
                <a16:creationId xmlns:a16="http://schemas.microsoft.com/office/drawing/2014/main" id="{06C9C533-5F2E-E14B-9FD3-69014549772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861677-D71C-9944-9165-966AB4DE0D3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1034024"/>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A89A-43E7-874F-A78A-F3E5EA39EE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64FFC6-78BF-1147-B12B-0980C19FF3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C93B4-16DE-F74B-9675-0D97E7B89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DAD48-C4AF-2645-AC1B-0FADB5831BCE}"/>
              </a:ext>
            </a:extLst>
          </p:cNvPr>
          <p:cNvSpPr>
            <a:spLocks noGrp="1"/>
          </p:cNvSpPr>
          <p:nvPr>
            <p:ph type="dt" sz="half" idx="10"/>
          </p:nvPr>
        </p:nvSpPr>
        <p:spPr/>
        <p:txBody>
          <a:bodyPr/>
          <a:lstStyle/>
          <a:p>
            <a:fld id="{48A87A34-81AB-432B-8DAE-1953F412C126}" type="datetimeFigureOut">
              <a:rPr lang="en-US" smtClean="0"/>
              <a:t>12/28/21</a:t>
            </a:fld>
            <a:endParaRPr lang="en-US" dirty="0"/>
          </a:p>
        </p:txBody>
      </p:sp>
      <p:sp>
        <p:nvSpPr>
          <p:cNvPr id="6" name="Footer Placeholder 5">
            <a:extLst>
              <a:ext uri="{FF2B5EF4-FFF2-40B4-BE49-F238E27FC236}">
                <a16:creationId xmlns:a16="http://schemas.microsoft.com/office/drawing/2014/main" id="{194F87AC-328D-7A4F-B746-F845508A168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BD1CBC-5D85-254A-8428-A61DABD04BC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2267989"/>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83CE16-015B-874E-A96D-21834E2E3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B4AC75-53FC-2440-A56D-C9788A46D6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4CC86C-57F4-3049-8A0E-85067B80C3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12/28/21</a:t>
            </a:fld>
            <a:endParaRPr lang="en-US" dirty="0"/>
          </a:p>
        </p:txBody>
      </p:sp>
      <p:sp>
        <p:nvSpPr>
          <p:cNvPr id="5" name="Footer Placeholder 4">
            <a:extLst>
              <a:ext uri="{FF2B5EF4-FFF2-40B4-BE49-F238E27FC236}">
                <a16:creationId xmlns:a16="http://schemas.microsoft.com/office/drawing/2014/main" id="{D5CE3003-2F72-E249-B460-6568627F74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06F2BC2-63D8-3046-A20F-B7EF3D5370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6949157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ransition spd="slow">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2.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5B1C67-F04C-436C-AABE-8012AA72D7F1}"/>
              </a:ext>
            </a:extLst>
          </p:cNvPr>
          <p:cNvSpPr/>
          <p:nvPr/>
        </p:nvSpPr>
        <p:spPr>
          <a:xfrm>
            <a:off x="1071276" y="498455"/>
            <a:ext cx="11106117"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Smart Temperature Monitoring System</a:t>
            </a:r>
            <a:endParaRPr 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ctangle 4">
            <a:extLst>
              <a:ext uri="{FF2B5EF4-FFF2-40B4-BE49-F238E27FC236}">
                <a16:creationId xmlns:a16="http://schemas.microsoft.com/office/drawing/2014/main" id="{C0BA6EEA-0B73-4DB9-9898-24463D89D9C6}"/>
              </a:ext>
            </a:extLst>
          </p:cNvPr>
          <p:cNvSpPr/>
          <p:nvPr/>
        </p:nvSpPr>
        <p:spPr>
          <a:xfrm>
            <a:off x="9143229" y="1520952"/>
            <a:ext cx="3034164" cy="584775"/>
          </a:xfrm>
          <a:prstGeom prst="rect">
            <a:avLst/>
          </a:prstGeom>
          <a:noFill/>
        </p:spPr>
        <p:txBody>
          <a:bodyPr wrap="none" lIns="91440" tIns="45720" rIns="91440" bIns="45720">
            <a:spAutoFit/>
          </a:bodyPr>
          <a:lstStyle/>
          <a:p>
            <a:pPr algn="ctr"/>
            <a:r>
              <a:rPr lang="en-US" sz="3200" b="1" dirty="0">
                <a:ln w="22225">
                  <a:solidFill>
                    <a:schemeClr val="accent2"/>
                  </a:solidFill>
                  <a:prstDash val="solid"/>
                </a:ln>
                <a:solidFill>
                  <a:schemeClr val="bg1"/>
                </a:solidFill>
              </a:rPr>
              <a:t>-USING BOLT IOT</a:t>
            </a:r>
            <a:endParaRPr lang="en-US" sz="3200" b="1" cap="none" spc="0" dirty="0">
              <a:ln w="22225">
                <a:solidFill>
                  <a:schemeClr val="accent2"/>
                </a:solidFill>
                <a:prstDash val="solid"/>
              </a:ln>
              <a:solidFill>
                <a:schemeClr val="bg1"/>
              </a:solidFill>
              <a:effectLst/>
            </a:endParaRPr>
          </a:p>
        </p:txBody>
      </p:sp>
      <p:sp>
        <p:nvSpPr>
          <p:cNvPr id="6" name="Rectangle 5">
            <a:extLst>
              <a:ext uri="{FF2B5EF4-FFF2-40B4-BE49-F238E27FC236}">
                <a16:creationId xmlns:a16="http://schemas.microsoft.com/office/drawing/2014/main" id="{25A88365-EEC9-4F6A-A727-F831D0A68615}"/>
              </a:ext>
            </a:extLst>
          </p:cNvPr>
          <p:cNvSpPr/>
          <p:nvPr/>
        </p:nvSpPr>
        <p:spPr>
          <a:xfrm>
            <a:off x="5445680" y="5436215"/>
            <a:ext cx="6549550"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-By B.J.DINESH KUMAR</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632555032"/>
      </p:ext>
    </p:extLst>
  </p:cSld>
  <p:clrMapOvr>
    <a:masterClrMapping/>
  </p:clrMapOvr>
  <p:transition spd="slow">
    <p:randomBar dir="vert"/>
    <p:sndAc>
      <p:stSnd>
        <p:snd r:embed="rId2" name="chimes.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746BCE-FB6B-4BAF-AC73-238D24783D62}"/>
              </a:ext>
            </a:extLst>
          </p:cNvPr>
          <p:cNvPicPr>
            <a:picLocks noGrp="1" noChangeAspect="1"/>
          </p:cNvPicPr>
          <p:nvPr>
            <p:ph idx="1"/>
          </p:nvPr>
        </p:nvPicPr>
        <p:blipFill>
          <a:blip r:embed="rId2"/>
          <a:stretch>
            <a:fillRect/>
          </a:stretch>
        </p:blipFill>
        <p:spPr>
          <a:xfrm>
            <a:off x="1737361" y="772160"/>
            <a:ext cx="8920480" cy="4521200"/>
          </a:xfrm>
        </p:spPr>
      </p:pic>
      <p:sp>
        <p:nvSpPr>
          <p:cNvPr id="6" name="TextBox 5">
            <a:extLst>
              <a:ext uri="{FF2B5EF4-FFF2-40B4-BE49-F238E27FC236}">
                <a16:creationId xmlns:a16="http://schemas.microsoft.com/office/drawing/2014/main" id="{85DAF257-BF24-456F-8C84-7AEF7CBC717D}"/>
              </a:ext>
            </a:extLst>
          </p:cNvPr>
          <p:cNvSpPr txBox="1"/>
          <p:nvPr/>
        </p:nvSpPr>
        <p:spPr>
          <a:xfrm>
            <a:off x="3434081" y="5516880"/>
            <a:ext cx="7223760" cy="369332"/>
          </a:xfrm>
          <a:prstGeom prst="rect">
            <a:avLst/>
          </a:prstGeom>
          <a:noFill/>
        </p:spPr>
        <p:txBody>
          <a:bodyPr wrap="square" rtlCol="0">
            <a:spAutoFit/>
          </a:bodyPr>
          <a:lstStyle/>
          <a:p>
            <a:r>
              <a:rPr lang="en-IN" dirty="0"/>
              <a:t>Temperature is recorded for two hours inside the fridge</a:t>
            </a:r>
          </a:p>
        </p:txBody>
      </p:sp>
    </p:spTree>
    <p:extLst>
      <p:ext uri="{BB962C8B-B14F-4D97-AF65-F5344CB8AC3E}">
        <p14:creationId xmlns:p14="http://schemas.microsoft.com/office/powerpoint/2010/main" val="137883213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43D2-B440-4AE5-8DF2-FC5A07571206}"/>
              </a:ext>
            </a:extLst>
          </p:cNvPr>
          <p:cNvSpPr>
            <a:spLocks noGrp="1"/>
          </p:cNvSpPr>
          <p:nvPr>
            <p:ph type="title"/>
          </p:nvPr>
        </p:nvSpPr>
        <p:spPr>
          <a:xfrm>
            <a:off x="1141410" y="607058"/>
            <a:ext cx="9905998" cy="5654845"/>
          </a:xfrm>
        </p:spPr>
        <p:txBody>
          <a:bodyPr>
            <a:normAutofit/>
          </a:bodyPr>
          <a:lstStyle/>
          <a:p>
            <a:br>
              <a:rPr lang="en-IN" dirty="0"/>
            </a:br>
            <a:r>
              <a:rPr lang="en-IN" dirty="0"/>
              <a:t>5.A python code is written which will fetch the temperature data every 10 seconds and send out an email alert, if the temperature goes beyond the temperature thresholds which we determined from Using the reading that was received in the 2 hours.</a:t>
            </a:r>
            <a:br>
              <a:rPr lang="en-IN" dirty="0"/>
            </a:br>
            <a:endParaRPr lang="en-IN" dirty="0"/>
          </a:p>
        </p:txBody>
      </p:sp>
    </p:spTree>
    <p:extLst>
      <p:ext uri="{BB962C8B-B14F-4D97-AF65-F5344CB8AC3E}">
        <p14:creationId xmlns:p14="http://schemas.microsoft.com/office/powerpoint/2010/main" val="2180525510"/>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3DBFEA61-96A1-B440-965D-5686BEB24AFE}"/>
              </a:ext>
            </a:extLst>
          </p:cNvPr>
          <p:cNvPicPr>
            <a:picLocks noGrp="1"/>
          </p:cNvPicPr>
          <p:nvPr>
            <p:ph idx="1"/>
          </p:nvPr>
        </p:nvPicPr>
        <p:blipFill>
          <a:blip r:embed="rId2"/>
          <a:stretch>
            <a:fillRect/>
          </a:stretch>
        </p:blipFill>
        <p:spPr>
          <a:xfrm>
            <a:off x="1331089" y="914400"/>
            <a:ext cx="9502815" cy="5262563"/>
          </a:xfrm>
        </p:spPr>
      </p:pic>
    </p:spTree>
    <p:extLst>
      <p:ext uri="{BB962C8B-B14F-4D97-AF65-F5344CB8AC3E}">
        <p14:creationId xmlns:p14="http://schemas.microsoft.com/office/powerpoint/2010/main" val="3994386205"/>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C010-7B0C-46A6-A0EE-77D61BE290B4}"/>
              </a:ext>
            </a:extLst>
          </p:cNvPr>
          <p:cNvSpPr>
            <a:spLocks noGrp="1"/>
          </p:cNvSpPr>
          <p:nvPr>
            <p:ph type="title"/>
          </p:nvPr>
        </p:nvSpPr>
        <p:spPr>
          <a:xfrm>
            <a:off x="833120" y="1046480"/>
            <a:ext cx="10861039" cy="3749040"/>
          </a:xfrm>
        </p:spPr>
        <p:txBody>
          <a:bodyPr>
            <a:normAutofit/>
          </a:bodyPr>
          <a:lstStyle/>
          <a:p>
            <a:pPr lvl="0" fontAlgn="base"/>
            <a:r>
              <a:rPr lang="en-IN" dirty="0"/>
              <a:t>6.The python code is modified,to also do a Z-score analysis and print the line “Someone has opened the fridge door” when an anomaly is detected. The Z-score analysis code is tuned such that it detects an anomaly when someone opens the door of the fridge</a:t>
            </a:r>
          </a:p>
        </p:txBody>
      </p:sp>
    </p:spTree>
    <p:extLst>
      <p:ext uri="{BB962C8B-B14F-4D97-AF65-F5344CB8AC3E}">
        <p14:creationId xmlns:p14="http://schemas.microsoft.com/office/powerpoint/2010/main" val="542093774"/>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4C71B353-7C66-47A2-9FA1-E32F391FADD2}"/>
              </a:ext>
            </a:extLst>
          </p:cNvPr>
          <p:cNvPicPr>
            <a:picLocks noGrp="1" noChangeAspect="1"/>
          </p:cNvPicPr>
          <p:nvPr>
            <p:ph idx="1"/>
          </p:nvPr>
        </p:nvPicPr>
        <p:blipFill>
          <a:blip r:embed="rId2"/>
          <a:stretch>
            <a:fillRect/>
          </a:stretch>
        </p:blipFill>
        <p:spPr>
          <a:xfrm>
            <a:off x="1016000" y="650240"/>
            <a:ext cx="10393680" cy="5557520"/>
          </a:xfrm>
        </p:spPr>
      </p:pic>
    </p:spTree>
    <p:extLst>
      <p:ext uri="{BB962C8B-B14F-4D97-AF65-F5344CB8AC3E}">
        <p14:creationId xmlns:p14="http://schemas.microsoft.com/office/powerpoint/2010/main" val="3237555355"/>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21F9BA-B954-4882-89AC-B7587B68E8CA}"/>
              </a:ext>
            </a:extLst>
          </p:cNvPr>
          <p:cNvPicPr>
            <a:picLocks noChangeAspect="1"/>
          </p:cNvPicPr>
          <p:nvPr/>
        </p:nvPicPr>
        <p:blipFill>
          <a:blip r:embed="rId2"/>
          <a:stretch>
            <a:fillRect/>
          </a:stretch>
        </p:blipFill>
        <p:spPr>
          <a:xfrm>
            <a:off x="1087120" y="690880"/>
            <a:ext cx="10292080" cy="5445759"/>
          </a:xfrm>
          <a:prstGeom prst="rect">
            <a:avLst/>
          </a:prstGeom>
        </p:spPr>
      </p:pic>
    </p:spTree>
    <p:extLst>
      <p:ext uri="{BB962C8B-B14F-4D97-AF65-F5344CB8AC3E}">
        <p14:creationId xmlns:p14="http://schemas.microsoft.com/office/powerpoint/2010/main" val="1068117494"/>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B9CB48-0FE4-42C9-A037-655532AD9531}"/>
              </a:ext>
            </a:extLst>
          </p:cNvPr>
          <p:cNvPicPr>
            <a:picLocks noChangeAspect="1"/>
          </p:cNvPicPr>
          <p:nvPr/>
        </p:nvPicPr>
        <p:blipFill>
          <a:blip r:embed="rId2"/>
          <a:stretch>
            <a:fillRect/>
          </a:stretch>
        </p:blipFill>
        <p:spPr>
          <a:xfrm>
            <a:off x="965200" y="660400"/>
            <a:ext cx="10444480" cy="5496560"/>
          </a:xfrm>
          <a:prstGeom prst="rect">
            <a:avLst/>
          </a:prstGeom>
        </p:spPr>
      </p:pic>
    </p:spTree>
    <p:extLst>
      <p:ext uri="{BB962C8B-B14F-4D97-AF65-F5344CB8AC3E}">
        <p14:creationId xmlns:p14="http://schemas.microsoft.com/office/powerpoint/2010/main" val="1574249200"/>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85F8-5D95-4AFC-9C45-769A4B288EA2}"/>
              </a:ext>
            </a:extLst>
          </p:cNvPr>
          <p:cNvSpPr>
            <a:spLocks noGrp="1"/>
          </p:cNvSpPr>
          <p:nvPr>
            <p:ph type="title"/>
          </p:nvPr>
        </p:nvSpPr>
        <p:spPr>
          <a:xfrm>
            <a:off x="1141413" y="327514"/>
            <a:ext cx="9905998" cy="1478570"/>
          </a:xfrm>
        </p:spPr>
        <p:txBody>
          <a:bodyPr>
            <a:normAutofit/>
          </a:bodyPr>
          <a:lstStyle/>
          <a:p>
            <a:r>
              <a:rPr lang="en-IN" dirty="0"/>
              <a:t>The following are the screenshots of the sensor working with the modified code.</a:t>
            </a:r>
          </a:p>
        </p:txBody>
      </p:sp>
      <p:pic>
        <p:nvPicPr>
          <p:cNvPr id="14" name="Content Placeholder 13">
            <a:extLst>
              <a:ext uri="{FF2B5EF4-FFF2-40B4-BE49-F238E27FC236}">
                <a16:creationId xmlns:a16="http://schemas.microsoft.com/office/drawing/2014/main" id="{AB1D287C-9896-471B-BB89-18F481095DEC}"/>
              </a:ext>
            </a:extLst>
          </p:cNvPr>
          <p:cNvPicPr>
            <a:picLocks noGrp="1" noChangeAspect="1"/>
          </p:cNvPicPr>
          <p:nvPr>
            <p:ph idx="1"/>
          </p:nvPr>
        </p:nvPicPr>
        <p:blipFill>
          <a:blip r:embed="rId2"/>
          <a:stretch>
            <a:fillRect/>
          </a:stretch>
        </p:blipFill>
        <p:spPr>
          <a:xfrm>
            <a:off x="888514" y="1731805"/>
            <a:ext cx="10411796" cy="4507200"/>
          </a:xfrm>
        </p:spPr>
      </p:pic>
      <p:sp>
        <p:nvSpPr>
          <p:cNvPr id="10" name="TextBox 9">
            <a:extLst>
              <a:ext uri="{FF2B5EF4-FFF2-40B4-BE49-F238E27FC236}">
                <a16:creationId xmlns:a16="http://schemas.microsoft.com/office/drawing/2014/main" id="{9BCA87DB-75C0-4308-8912-BEBF860FED4F}"/>
              </a:ext>
            </a:extLst>
          </p:cNvPr>
          <p:cNvSpPr txBox="1"/>
          <p:nvPr/>
        </p:nvSpPr>
        <p:spPr>
          <a:xfrm>
            <a:off x="3088640" y="6164726"/>
            <a:ext cx="6390640" cy="365760"/>
          </a:xfrm>
          <a:prstGeom prst="rect">
            <a:avLst/>
          </a:prstGeom>
          <a:noFill/>
        </p:spPr>
        <p:txBody>
          <a:bodyPr wrap="square" rtlCol="0">
            <a:spAutoFit/>
          </a:bodyPr>
          <a:lstStyle/>
          <a:p>
            <a:r>
              <a:rPr lang="en-IN" dirty="0"/>
              <a:t>The code is executed in unbuntu and the data is collected</a:t>
            </a:r>
          </a:p>
        </p:txBody>
      </p:sp>
    </p:spTree>
    <p:extLst>
      <p:ext uri="{BB962C8B-B14F-4D97-AF65-F5344CB8AC3E}">
        <p14:creationId xmlns:p14="http://schemas.microsoft.com/office/powerpoint/2010/main" val="2093583647"/>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7757273-E789-4858-BC25-D905697A19B8}"/>
              </a:ext>
            </a:extLst>
          </p:cNvPr>
          <p:cNvPicPr>
            <a:picLocks noGrp="1" noChangeAspect="1"/>
          </p:cNvPicPr>
          <p:nvPr>
            <p:ph idx="1"/>
          </p:nvPr>
        </p:nvPicPr>
        <p:blipFill>
          <a:blip r:embed="rId2"/>
          <a:stretch>
            <a:fillRect/>
          </a:stretch>
        </p:blipFill>
        <p:spPr>
          <a:xfrm>
            <a:off x="3158232" y="1825625"/>
            <a:ext cx="5875535" cy="4351338"/>
          </a:xfrm>
        </p:spPr>
      </p:pic>
      <p:sp>
        <p:nvSpPr>
          <p:cNvPr id="10" name="TextBox 9">
            <a:extLst>
              <a:ext uri="{FF2B5EF4-FFF2-40B4-BE49-F238E27FC236}">
                <a16:creationId xmlns:a16="http://schemas.microsoft.com/office/drawing/2014/main" id="{2329350B-9787-4AE4-9B5E-D4CD509DB782}"/>
              </a:ext>
            </a:extLst>
          </p:cNvPr>
          <p:cNvSpPr txBox="1"/>
          <p:nvPr/>
        </p:nvSpPr>
        <p:spPr>
          <a:xfrm>
            <a:off x="1391920" y="116255"/>
            <a:ext cx="9753600" cy="1077218"/>
          </a:xfrm>
          <a:prstGeom prst="rect">
            <a:avLst/>
          </a:prstGeom>
          <a:noFill/>
        </p:spPr>
        <p:txBody>
          <a:bodyPr wrap="square" rtlCol="0">
            <a:spAutoFit/>
          </a:bodyPr>
          <a:lstStyle/>
          <a:p>
            <a:r>
              <a:rPr lang="en-IN" sz="3200" dirty="0"/>
              <a:t>Mail is sent when someone opens the fridge door and as well as when the temperature exceeds the threshold limit</a:t>
            </a:r>
          </a:p>
        </p:txBody>
      </p:sp>
    </p:spTree>
    <p:extLst>
      <p:ext uri="{BB962C8B-B14F-4D97-AF65-F5344CB8AC3E}">
        <p14:creationId xmlns:p14="http://schemas.microsoft.com/office/powerpoint/2010/main" val="410845703"/>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C2F7C0-0EE5-40A2-9E34-A42EC118E80D}"/>
              </a:ext>
            </a:extLst>
          </p:cNvPr>
          <p:cNvPicPr>
            <a:picLocks noGrp="1" noChangeAspect="1"/>
          </p:cNvPicPr>
          <p:nvPr>
            <p:ph idx="1"/>
          </p:nvPr>
        </p:nvPicPr>
        <p:blipFill>
          <a:blip r:embed="rId2"/>
          <a:stretch>
            <a:fillRect/>
          </a:stretch>
        </p:blipFill>
        <p:spPr>
          <a:xfrm>
            <a:off x="1036320" y="1526064"/>
            <a:ext cx="9702800" cy="4366736"/>
          </a:xfrm>
        </p:spPr>
      </p:pic>
      <p:cxnSp>
        <p:nvCxnSpPr>
          <p:cNvPr id="7" name="Straight Arrow Connector 6">
            <a:extLst>
              <a:ext uri="{FF2B5EF4-FFF2-40B4-BE49-F238E27FC236}">
                <a16:creationId xmlns:a16="http://schemas.microsoft.com/office/drawing/2014/main" id="{501B7DA0-63C5-47A2-AF3B-61D4599380E5}"/>
              </a:ext>
            </a:extLst>
          </p:cNvPr>
          <p:cNvCxnSpPr/>
          <p:nvPr/>
        </p:nvCxnSpPr>
        <p:spPr>
          <a:xfrm flipV="1">
            <a:off x="9398000" y="2844800"/>
            <a:ext cx="0" cy="83312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F4B01B0F-C22C-41A3-BB14-B01B96B636CA}"/>
              </a:ext>
            </a:extLst>
          </p:cNvPr>
          <p:cNvSpPr txBox="1"/>
          <p:nvPr/>
        </p:nvSpPr>
        <p:spPr>
          <a:xfrm>
            <a:off x="8483602" y="2475468"/>
            <a:ext cx="2377438" cy="369332"/>
          </a:xfrm>
          <a:prstGeom prst="rect">
            <a:avLst/>
          </a:prstGeom>
          <a:noFill/>
        </p:spPr>
        <p:txBody>
          <a:bodyPr wrap="square" rtlCol="0">
            <a:spAutoFit/>
          </a:bodyPr>
          <a:lstStyle/>
          <a:p>
            <a:r>
              <a:rPr lang="en-IN" dirty="0"/>
              <a:t>Point of anomaly</a:t>
            </a:r>
          </a:p>
        </p:txBody>
      </p:sp>
      <p:sp>
        <p:nvSpPr>
          <p:cNvPr id="9" name="TextBox 8">
            <a:extLst>
              <a:ext uri="{FF2B5EF4-FFF2-40B4-BE49-F238E27FC236}">
                <a16:creationId xmlns:a16="http://schemas.microsoft.com/office/drawing/2014/main" id="{DBA17FA2-68C4-4713-9885-3BE29EF26172}"/>
              </a:ext>
            </a:extLst>
          </p:cNvPr>
          <p:cNvSpPr txBox="1"/>
          <p:nvPr/>
        </p:nvSpPr>
        <p:spPr>
          <a:xfrm>
            <a:off x="1584960" y="883920"/>
            <a:ext cx="9022080" cy="523220"/>
          </a:xfrm>
          <a:prstGeom prst="rect">
            <a:avLst/>
          </a:prstGeom>
          <a:noFill/>
        </p:spPr>
        <p:txBody>
          <a:bodyPr wrap="square" rtlCol="0">
            <a:spAutoFit/>
          </a:bodyPr>
          <a:lstStyle/>
          <a:p>
            <a:r>
              <a:rPr lang="en-IN" sz="2800" dirty="0"/>
              <a:t>Prediction and anomaly detection in visual representation </a:t>
            </a:r>
          </a:p>
        </p:txBody>
      </p:sp>
    </p:spTree>
    <p:extLst>
      <p:ext uri="{BB962C8B-B14F-4D97-AF65-F5344CB8AC3E}">
        <p14:creationId xmlns:p14="http://schemas.microsoft.com/office/powerpoint/2010/main" val="338617909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9D610-F63D-4A1F-84D8-2693A37146DF}"/>
              </a:ext>
            </a:extLst>
          </p:cNvPr>
          <p:cNvSpPr>
            <a:spLocks noGrp="1"/>
          </p:cNvSpPr>
          <p:nvPr>
            <p:ph type="title"/>
          </p:nvPr>
        </p:nvSpPr>
        <p:spPr>
          <a:xfrm>
            <a:off x="904240" y="429114"/>
            <a:ext cx="11399520" cy="1478570"/>
          </a:xfrm>
        </p:spPr>
        <p:txBody>
          <a:bodyPr>
            <a:normAutofit/>
          </a:bodyPr>
          <a:lstStyle/>
          <a:p>
            <a:r>
              <a:rPr lang="en-IN" sz="4800" dirty="0">
                <a:latin typeface="Impact" panose="020B0806030902050204" pitchFamily="34" charset="0"/>
              </a:rPr>
              <a:t>MONITORING A COOLING CHAMBER USING IOT</a:t>
            </a:r>
          </a:p>
        </p:txBody>
      </p:sp>
      <p:sp>
        <p:nvSpPr>
          <p:cNvPr id="3" name="Content Placeholder 2">
            <a:extLst>
              <a:ext uri="{FF2B5EF4-FFF2-40B4-BE49-F238E27FC236}">
                <a16:creationId xmlns:a16="http://schemas.microsoft.com/office/drawing/2014/main" id="{266FA2D2-EA09-4882-81C4-DF7A405F0BA6}"/>
              </a:ext>
            </a:extLst>
          </p:cNvPr>
          <p:cNvSpPr>
            <a:spLocks noGrp="1"/>
          </p:cNvSpPr>
          <p:nvPr>
            <p:ph idx="1"/>
          </p:nvPr>
        </p:nvSpPr>
        <p:spPr/>
        <p:txBody>
          <a:bodyPr/>
          <a:lstStyle/>
          <a:p>
            <a:r>
              <a:rPr lang="en-IN" dirty="0"/>
              <a:t>To maintain the chamber between -40 to -30 degrees Celsius.</a:t>
            </a:r>
          </a:p>
          <a:p>
            <a:r>
              <a:rPr lang="en-IN" dirty="0"/>
              <a:t>Alert if the temperature reaches above or below the threshold.</a:t>
            </a:r>
          </a:p>
          <a:p>
            <a:r>
              <a:rPr lang="en-IN" dirty="0"/>
              <a:t>To maintain a log of when the cooling chamber for the production of the tablets is opened. </a:t>
            </a:r>
          </a:p>
          <a:p>
            <a:r>
              <a:rPr lang="en-IN" dirty="0"/>
              <a:t>In the below examples we use Home refrigerator instead of cooling chamber and their values.</a:t>
            </a:r>
          </a:p>
          <a:p>
            <a:endParaRPr lang="en-IN" dirty="0"/>
          </a:p>
        </p:txBody>
      </p:sp>
    </p:spTree>
    <p:extLst>
      <p:ext uri="{BB962C8B-B14F-4D97-AF65-F5344CB8AC3E}">
        <p14:creationId xmlns:p14="http://schemas.microsoft.com/office/powerpoint/2010/main" val="1807885319"/>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2AE2BB-78C5-41C7-8E7E-13A012AF0FC7}"/>
              </a:ext>
            </a:extLst>
          </p:cNvPr>
          <p:cNvPicPr>
            <a:picLocks noGrp="1" noChangeAspect="1"/>
          </p:cNvPicPr>
          <p:nvPr>
            <p:ph idx="1"/>
          </p:nvPr>
        </p:nvPicPr>
        <p:blipFill>
          <a:blip r:embed="rId2"/>
          <a:stretch>
            <a:fillRect/>
          </a:stretch>
        </p:blipFill>
        <p:spPr>
          <a:xfrm>
            <a:off x="1643605" y="1608880"/>
            <a:ext cx="9398643" cy="4294079"/>
          </a:xfrm>
          <a:ln>
            <a:solidFill>
              <a:schemeClr val="accent1"/>
            </a:solidFill>
          </a:ln>
        </p:spPr>
      </p:pic>
      <p:sp>
        <p:nvSpPr>
          <p:cNvPr id="6" name="TextBox 5">
            <a:extLst>
              <a:ext uri="{FF2B5EF4-FFF2-40B4-BE49-F238E27FC236}">
                <a16:creationId xmlns:a16="http://schemas.microsoft.com/office/drawing/2014/main" id="{DD35A6C7-FB6A-41BD-A6A4-FCDBF4DBF570}"/>
              </a:ext>
            </a:extLst>
          </p:cNvPr>
          <p:cNvSpPr txBox="1"/>
          <p:nvPr/>
        </p:nvSpPr>
        <p:spPr>
          <a:xfrm>
            <a:off x="1412239" y="315893"/>
            <a:ext cx="9905997" cy="1384995"/>
          </a:xfrm>
          <a:prstGeom prst="rect">
            <a:avLst/>
          </a:prstGeom>
          <a:noFill/>
        </p:spPr>
        <p:txBody>
          <a:bodyPr wrap="square" rtlCol="0">
            <a:spAutoFit/>
          </a:bodyPr>
          <a:lstStyle/>
          <a:p>
            <a:r>
              <a:rPr lang="en-IN" sz="2800" dirty="0"/>
              <a:t>This is the response mail which is sent to the user if someone opens the fridge door or when the temperature crosses the threshold.</a:t>
            </a:r>
          </a:p>
        </p:txBody>
      </p:sp>
    </p:spTree>
    <p:extLst>
      <p:ext uri="{BB962C8B-B14F-4D97-AF65-F5344CB8AC3E}">
        <p14:creationId xmlns:p14="http://schemas.microsoft.com/office/powerpoint/2010/main" val="4135012566"/>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D43C5-19B4-4C8E-8D59-FC87F7284F0C}"/>
              </a:ext>
            </a:extLst>
          </p:cNvPr>
          <p:cNvSpPr>
            <a:spLocks noGrp="1"/>
          </p:cNvSpPr>
          <p:nvPr>
            <p:ph type="title"/>
          </p:nvPr>
        </p:nvSpPr>
        <p:spPr>
          <a:xfrm>
            <a:off x="1009333" y="327514"/>
            <a:ext cx="9905998" cy="1478570"/>
          </a:xfrm>
        </p:spPr>
        <p:txBody>
          <a:bodyPr/>
          <a:lstStyle/>
          <a:p>
            <a:r>
              <a:rPr lang="en-IN" dirty="0"/>
              <a:t>Conclusion:</a:t>
            </a:r>
          </a:p>
        </p:txBody>
      </p:sp>
      <p:sp>
        <p:nvSpPr>
          <p:cNvPr id="3" name="Content Placeholder 2">
            <a:extLst>
              <a:ext uri="{FF2B5EF4-FFF2-40B4-BE49-F238E27FC236}">
                <a16:creationId xmlns:a16="http://schemas.microsoft.com/office/drawing/2014/main" id="{8F91AF5D-4FDE-4298-93D6-87C71F8BFBB4}"/>
              </a:ext>
            </a:extLst>
          </p:cNvPr>
          <p:cNvSpPr>
            <a:spLocks noGrp="1"/>
          </p:cNvSpPr>
          <p:nvPr>
            <p:ph idx="1"/>
          </p:nvPr>
        </p:nvSpPr>
        <p:spPr/>
        <p:txBody>
          <a:bodyPr/>
          <a:lstStyle/>
          <a:p>
            <a:r>
              <a:rPr lang="en-IN" dirty="0"/>
              <a:t>This can be implemented in large scale using the same method.</a:t>
            </a:r>
          </a:p>
          <a:p>
            <a:r>
              <a:rPr lang="en-IN" dirty="0"/>
              <a:t>Eliminates the use of manpower to monitor the temperature constantly.</a:t>
            </a:r>
          </a:p>
          <a:p>
            <a:r>
              <a:rPr lang="en-IN" dirty="0"/>
              <a:t>Immediate notification in-case of an alert.</a:t>
            </a:r>
          </a:p>
          <a:p>
            <a:endParaRPr lang="en-IN" dirty="0"/>
          </a:p>
        </p:txBody>
      </p:sp>
    </p:spTree>
    <p:extLst>
      <p:ext uri="{BB962C8B-B14F-4D97-AF65-F5344CB8AC3E}">
        <p14:creationId xmlns:p14="http://schemas.microsoft.com/office/powerpoint/2010/main" val="4167374221"/>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F68FE0-4B20-4271-BB87-1177BF39D779}"/>
              </a:ext>
            </a:extLst>
          </p:cNvPr>
          <p:cNvSpPr/>
          <p:nvPr/>
        </p:nvSpPr>
        <p:spPr>
          <a:xfrm>
            <a:off x="2302952" y="2134215"/>
            <a:ext cx="7145848" cy="1569660"/>
          </a:xfrm>
          <a:prstGeom prst="rect">
            <a:avLst/>
          </a:prstGeom>
          <a:noFill/>
        </p:spPr>
        <p:txBody>
          <a:bodyPr wrap="square" lIns="91440" tIns="45720" rIns="91440" bIns="45720">
            <a:spAutoFit/>
          </a:bodyPr>
          <a:lstStyle/>
          <a:p>
            <a:pPr algn="ctr"/>
            <a:r>
              <a:rPr lang="en-IN"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2722752690"/>
      </p:ext>
    </p:extLst>
  </p:cSld>
  <p:clrMapOvr>
    <a:masterClrMapping/>
  </p:clrMapOvr>
  <mc:AlternateContent xmlns:mc="http://schemas.openxmlformats.org/markup-compatibility/2006" xmlns:p14="http://schemas.microsoft.com/office/powerpoint/2010/main">
    <mc:Choice Requires="p14">
      <p:transition spd="slow" p14:dur="3250">
        <p:push dir="u"/>
        <p:sndAc>
          <p:stSnd>
            <p:snd r:embed="rId2" name="applause.wav"/>
          </p:stSnd>
        </p:sndAc>
      </p:transition>
    </mc:Choice>
    <mc:Fallback xmlns="">
      <p:transition spd="slow">
        <p:push dir="u"/>
        <p:sndAc>
          <p:stSnd>
            <p:snd r:embed="rId3"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2314-9FA5-408A-BC57-89E8C25425DE}"/>
              </a:ext>
            </a:extLst>
          </p:cNvPr>
          <p:cNvSpPr>
            <a:spLocks noGrp="1"/>
          </p:cNvSpPr>
          <p:nvPr>
            <p:ph type="title"/>
          </p:nvPr>
        </p:nvSpPr>
        <p:spPr>
          <a:xfrm>
            <a:off x="203200" y="1686560"/>
            <a:ext cx="11857620" cy="3220720"/>
          </a:xfrm>
        </p:spPr>
        <p:txBody>
          <a:bodyPr>
            <a:noAutofit/>
          </a:bodyPr>
          <a:lstStyle/>
          <a:p>
            <a:pPr algn="ctr"/>
            <a:r>
              <a:rPr lang="en-IN" sz="6000" dirty="0">
                <a:latin typeface="Copperplate Gothic Bold" panose="020E0705020206020404" pitchFamily="34" charset="0"/>
              </a:rPr>
              <a:t>Objectives and their </a:t>
            </a:r>
            <a:br>
              <a:rPr lang="en-IN" sz="6000" dirty="0">
                <a:latin typeface="Copperplate Gothic Bold" panose="020E0705020206020404" pitchFamily="34" charset="0"/>
              </a:rPr>
            </a:br>
            <a:r>
              <a:rPr lang="en-IN" sz="6000" dirty="0">
                <a:latin typeface="Copperplate Gothic Bold" panose="020E0705020206020404" pitchFamily="34" charset="0"/>
              </a:rPr>
              <a:t> execution</a:t>
            </a:r>
          </a:p>
        </p:txBody>
      </p:sp>
    </p:spTree>
    <p:extLst>
      <p:ext uri="{BB962C8B-B14F-4D97-AF65-F5344CB8AC3E}">
        <p14:creationId xmlns:p14="http://schemas.microsoft.com/office/powerpoint/2010/main" val="3782405395"/>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11CE-457D-4E8F-A854-1801BD5D781D}"/>
              </a:ext>
            </a:extLst>
          </p:cNvPr>
          <p:cNvSpPr>
            <a:spLocks noGrp="1"/>
          </p:cNvSpPr>
          <p:nvPr>
            <p:ph type="title"/>
          </p:nvPr>
        </p:nvSpPr>
        <p:spPr>
          <a:xfrm>
            <a:off x="1141412" y="432618"/>
            <a:ext cx="10899227" cy="1478570"/>
          </a:xfrm>
        </p:spPr>
        <p:txBody>
          <a:bodyPr>
            <a:noAutofit/>
          </a:bodyPr>
          <a:lstStyle/>
          <a:p>
            <a:br>
              <a:rPr lang="en-IN" sz="4000" dirty="0"/>
            </a:br>
            <a:r>
              <a:rPr lang="en-IN" sz="4000" dirty="0"/>
              <a:t>1. Building the circuit for temperature   monitoring system, using the Bolt and LM35 sensor.  </a:t>
            </a:r>
            <a:br>
              <a:rPr lang="en-IN" sz="4000" dirty="0"/>
            </a:br>
            <a:r>
              <a:rPr lang="en-IN" sz="4000" dirty="0"/>
              <a:t> </a:t>
            </a:r>
          </a:p>
        </p:txBody>
      </p:sp>
      <p:pic>
        <p:nvPicPr>
          <p:cNvPr id="5" name="Content Placeholder 4">
            <a:extLst>
              <a:ext uri="{FF2B5EF4-FFF2-40B4-BE49-F238E27FC236}">
                <a16:creationId xmlns:a16="http://schemas.microsoft.com/office/drawing/2014/main" id="{6014ACB1-F979-44BD-AE9F-DB889805E0C8}"/>
              </a:ext>
            </a:extLst>
          </p:cNvPr>
          <p:cNvPicPr>
            <a:picLocks noGrp="1" noChangeAspect="1"/>
          </p:cNvPicPr>
          <p:nvPr>
            <p:ph idx="1"/>
          </p:nvPr>
        </p:nvPicPr>
        <p:blipFill>
          <a:blip r:embed="rId2"/>
          <a:stretch>
            <a:fillRect/>
          </a:stretch>
        </p:blipFill>
        <p:spPr>
          <a:xfrm>
            <a:off x="2334910" y="1955857"/>
            <a:ext cx="7522179" cy="3584028"/>
          </a:xfrm>
        </p:spPr>
      </p:pic>
      <p:sp>
        <p:nvSpPr>
          <p:cNvPr id="6" name="TextBox 5">
            <a:extLst>
              <a:ext uri="{FF2B5EF4-FFF2-40B4-BE49-F238E27FC236}">
                <a16:creationId xmlns:a16="http://schemas.microsoft.com/office/drawing/2014/main" id="{136DA427-123A-48F8-865D-CC2899E7BC7E}"/>
              </a:ext>
            </a:extLst>
          </p:cNvPr>
          <p:cNvSpPr txBox="1"/>
          <p:nvPr/>
        </p:nvSpPr>
        <p:spPr>
          <a:xfrm>
            <a:off x="4214510" y="5481091"/>
            <a:ext cx="5885792" cy="369332"/>
          </a:xfrm>
          <a:prstGeom prst="rect">
            <a:avLst/>
          </a:prstGeom>
          <a:noFill/>
        </p:spPr>
        <p:txBody>
          <a:bodyPr wrap="square" rtlCol="0">
            <a:spAutoFit/>
          </a:bodyPr>
          <a:lstStyle/>
          <a:p>
            <a:r>
              <a:rPr lang="en-IN" dirty="0"/>
              <a:t>Circuit connection of LM35 using Bolt IOT</a:t>
            </a:r>
          </a:p>
        </p:txBody>
      </p:sp>
      <p:cxnSp>
        <p:nvCxnSpPr>
          <p:cNvPr id="8" name="Straight Arrow Connector 7">
            <a:extLst>
              <a:ext uri="{FF2B5EF4-FFF2-40B4-BE49-F238E27FC236}">
                <a16:creationId xmlns:a16="http://schemas.microsoft.com/office/drawing/2014/main" id="{9CE72649-12AE-4B92-A0AF-5FD89698A6AF}"/>
              </a:ext>
            </a:extLst>
          </p:cNvPr>
          <p:cNvCxnSpPr>
            <a:cxnSpLocks/>
          </p:cNvCxnSpPr>
          <p:nvPr/>
        </p:nvCxnSpPr>
        <p:spPr>
          <a:xfrm>
            <a:off x="8310880" y="2915920"/>
            <a:ext cx="0" cy="1534160"/>
          </a:xfrm>
          <a:prstGeom prst="straightConnector1">
            <a:avLst/>
          </a:prstGeom>
          <a:ln w="9525" cap="flat" cmpd="sng" algn="ctr">
            <a:solidFill>
              <a:schemeClr val="dk1"/>
            </a:solidFill>
            <a:prstDash val="solid"/>
            <a:round/>
            <a:headEnd type="none" w="med" len="med"/>
            <a:tailEnd type="arrow" w="med" len="med"/>
          </a:ln>
          <a:effectLst>
            <a:innerShdw blurRad="114300">
              <a:prstClr val="black"/>
            </a:innerShdw>
          </a:effectLst>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3951039D-F846-4A58-8327-A4B0A9156380}"/>
              </a:ext>
            </a:extLst>
          </p:cNvPr>
          <p:cNvSpPr txBox="1"/>
          <p:nvPr/>
        </p:nvSpPr>
        <p:spPr>
          <a:xfrm>
            <a:off x="7975601" y="4440984"/>
            <a:ext cx="1259837" cy="369332"/>
          </a:xfrm>
          <a:prstGeom prst="rect">
            <a:avLst/>
          </a:prstGeom>
          <a:noFill/>
        </p:spPr>
        <p:txBody>
          <a:bodyPr wrap="square" rtlCol="0">
            <a:spAutoFit/>
          </a:bodyPr>
          <a:lstStyle/>
          <a:p>
            <a:r>
              <a:rPr lang="en-IN" dirty="0">
                <a:solidFill>
                  <a:schemeClr val="bg1"/>
                </a:solidFill>
              </a:rPr>
              <a:t>LM35</a:t>
            </a:r>
          </a:p>
        </p:txBody>
      </p:sp>
      <p:cxnSp>
        <p:nvCxnSpPr>
          <p:cNvPr id="14" name="Straight Arrow Connector 13">
            <a:extLst>
              <a:ext uri="{FF2B5EF4-FFF2-40B4-BE49-F238E27FC236}">
                <a16:creationId xmlns:a16="http://schemas.microsoft.com/office/drawing/2014/main" id="{B6EF9AF1-BF0D-45DC-8F85-B500B099E3F9}"/>
              </a:ext>
            </a:extLst>
          </p:cNvPr>
          <p:cNvCxnSpPr/>
          <p:nvPr/>
        </p:nvCxnSpPr>
        <p:spPr>
          <a:xfrm>
            <a:off x="5394960" y="4246880"/>
            <a:ext cx="701040" cy="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6E7AFB45-3ACB-46D0-A146-3D51006A39A3}"/>
              </a:ext>
            </a:extLst>
          </p:cNvPr>
          <p:cNvSpPr txBox="1"/>
          <p:nvPr/>
        </p:nvSpPr>
        <p:spPr>
          <a:xfrm>
            <a:off x="6080760" y="4060200"/>
            <a:ext cx="1330960" cy="369332"/>
          </a:xfrm>
          <a:prstGeom prst="rect">
            <a:avLst/>
          </a:prstGeom>
          <a:noFill/>
        </p:spPr>
        <p:txBody>
          <a:bodyPr wrap="square" rtlCol="0">
            <a:spAutoFit/>
          </a:bodyPr>
          <a:lstStyle/>
          <a:p>
            <a:r>
              <a:rPr lang="en-IN" dirty="0">
                <a:solidFill>
                  <a:schemeClr val="bg1"/>
                </a:solidFill>
              </a:rPr>
              <a:t>Bolt module</a:t>
            </a:r>
          </a:p>
        </p:txBody>
      </p:sp>
      <p:sp>
        <p:nvSpPr>
          <p:cNvPr id="16" name="TextBox 15">
            <a:extLst>
              <a:ext uri="{FF2B5EF4-FFF2-40B4-BE49-F238E27FC236}">
                <a16:creationId xmlns:a16="http://schemas.microsoft.com/office/drawing/2014/main" id="{EC1F034B-8181-4D3E-903F-2D851E06BD14}"/>
              </a:ext>
            </a:extLst>
          </p:cNvPr>
          <p:cNvSpPr txBox="1"/>
          <p:nvPr/>
        </p:nvSpPr>
        <p:spPr>
          <a:xfrm>
            <a:off x="2442555" y="2316416"/>
            <a:ext cx="1920227" cy="646331"/>
          </a:xfrm>
          <a:prstGeom prst="rect">
            <a:avLst/>
          </a:prstGeom>
          <a:noFill/>
        </p:spPr>
        <p:txBody>
          <a:bodyPr wrap="square" rtlCol="0">
            <a:spAutoFit/>
          </a:bodyPr>
          <a:lstStyle/>
          <a:p>
            <a:r>
              <a:rPr lang="en-IN" dirty="0">
                <a:solidFill>
                  <a:schemeClr val="bg1"/>
                </a:solidFill>
              </a:rPr>
              <a:t>Female to male wire</a:t>
            </a:r>
          </a:p>
        </p:txBody>
      </p:sp>
      <p:cxnSp>
        <p:nvCxnSpPr>
          <p:cNvPr id="18" name="Connector: Elbow 17">
            <a:extLst>
              <a:ext uri="{FF2B5EF4-FFF2-40B4-BE49-F238E27FC236}">
                <a16:creationId xmlns:a16="http://schemas.microsoft.com/office/drawing/2014/main" id="{CC7134B6-7014-4D8B-9A55-A808F99982FF}"/>
              </a:ext>
            </a:extLst>
          </p:cNvPr>
          <p:cNvCxnSpPr>
            <a:cxnSpLocks/>
          </p:cNvCxnSpPr>
          <p:nvPr/>
        </p:nvCxnSpPr>
        <p:spPr>
          <a:xfrm rot="10800000">
            <a:off x="3011488" y="2787007"/>
            <a:ext cx="1203022" cy="825500"/>
          </a:xfrm>
          <a:prstGeom prst="bentConnector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5344735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D8533E-56CF-42D4-B1C7-1C1542060EB6}"/>
              </a:ext>
            </a:extLst>
          </p:cNvPr>
          <p:cNvSpPr>
            <a:spLocks noGrp="1"/>
          </p:cNvSpPr>
          <p:nvPr>
            <p:ph idx="1"/>
          </p:nvPr>
        </p:nvSpPr>
        <p:spPr>
          <a:xfrm>
            <a:off x="1214120" y="782320"/>
            <a:ext cx="9905999" cy="5801360"/>
          </a:xfrm>
        </p:spPr>
        <p:txBody>
          <a:bodyPr>
            <a:normAutofit/>
          </a:bodyPr>
          <a:lstStyle/>
          <a:p>
            <a:r>
              <a:rPr lang="en-IN" dirty="0"/>
              <a:t>It consist of a LM35 (temperature sensor) to get the temperature.</a:t>
            </a:r>
          </a:p>
          <a:p>
            <a:r>
              <a:rPr lang="en-IN" dirty="0"/>
              <a:t>A female to male connector is used to interface the sensor to the bolt wi-fi module:</a:t>
            </a:r>
          </a:p>
          <a:p>
            <a:pPr marL="0" indent="0">
              <a:buNone/>
            </a:pPr>
            <a:br>
              <a:rPr lang="en-IN" dirty="0"/>
            </a:br>
            <a:r>
              <a:rPr lang="en-IN" dirty="0"/>
              <a:t>  -&gt; </a:t>
            </a:r>
            <a:r>
              <a:rPr lang="en-US" dirty="0"/>
              <a:t>Using male to female wire connect the 3 pins of the LM35 to      </a:t>
            </a:r>
            <a:br>
              <a:rPr lang="en-US" dirty="0"/>
            </a:br>
            <a:r>
              <a:rPr lang="en-US" dirty="0"/>
              <a:t>       the Bolt Wi-fi  Module as follows:</a:t>
            </a:r>
          </a:p>
          <a:p>
            <a:pPr lvl="2"/>
            <a:r>
              <a:rPr lang="en-US" sz="2400" dirty="0"/>
              <a:t>VCC pin of the LM35 connects to 5v of the Bolt Wi-fi module</a:t>
            </a:r>
          </a:p>
          <a:p>
            <a:pPr lvl="2"/>
            <a:r>
              <a:rPr lang="en-US" sz="2400" dirty="0"/>
              <a:t>Output pin of the LM35 connects to A0 (Analog input pin) of      </a:t>
            </a:r>
            <a:br>
              <a:rPr lang="en-US" sz="2400" dirty="0"/>
            </a:br>
            <a:r>
              <a:rPr lang="en-US" sz="2400" dirty="0"/>
              <a:t> the Bolt Wi-fi module.</a:t>
            </a:r>
          </a:p>
          <a:p>
            <a:pPr lvl="2"/>
            <a:r>
              <a:rPr lang="en-US" sz="2400" dirty="0" err="1"/>
              <a:t>Gnd</a:t>
            </a:r>
            <a:r>
              <a:rPr lang="en-US" sz="2400" dirty="0"/>
              <a:t> pin of the LM35 connects to the Gnd.</a:t>
            </a:r>
          </a:p>
        </p:txBody>
      </p:sp>
    </p:spTree>
    <p:extLst>
      <p:ext uri="{BB962C8B-B14F-4D97-AF65-F5344CB8AC3E}">
        <p14:creationId xmlns:p14="http://schemas.microsoft.com/office/powerpoint/2010/main" val="3536529478"/>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0D534-9368-4B21-9766-28422DB6B9AC}"/>
              </a:ext>
            </a:extLst>
          </p:cNvPr>
          <p:cNvSpPr>
            <a:spLocks noGrp="1"/>
          </p:cNvSpPr>
          <p:nvPr>
            <p:ph type="title"/>
          </p:nvPr>
        </p:nvSpPr>
        <p:spPr>
          <a:xfrm>
            <a:off x="1141412" y="325119"/>
            <a:ext cx="10393680" cy="2249487"/>
          </a:xfrm>
        </p:spPr>
        <p:txBody>
          <a:bodyPr>
            <a:noAutofit/>
          </a:bodyPr>
          <a:lstStyle/>
          <a:p>
            <a:r>
              <a:rPr lang="en-IN" sz="4000" dirty="0"/>
              <a:t>2.Creating a product on the Bolt Cloud, to monitor the data from the LM35, and link it to your Bolt. </a:t>
            </a:r>
            <a:br>
              <a:rPr lang="en-IN" sz="4000" dirty="0"/>
            </a:br>
            <a:endParaRPr lang="en-IN" sz="4000" dirty="0"/>
          </a:p>
        </p:txBody>
      </p:sp>
      <p:pic>
        <p:nvPicPr>
          <p:cNvPr id="5" name="Content Placeholder 4">
            <a:extLst>
              <a:ext uri="{FF2B5EF4-FFF2-40B4-BE49-F238E27FC236}">
                <a16:creationId xmlns:a16="http://schemas.microsoft.com/office/drawing/2014/main" id="{7191A295-F35B-4E82-9E76-5B4891C64D19}"/>
              </a:ext>
            </a:extLst>
          </p:cNvPr>
          <p:cNvPicPr>
            <a:picLocks noGrp="1" noChangeAspect="1"/>
          </p:cNvPicPr>
          <p:nvPr>
            <p:ph idx="1"/>
          </p:nvPr>
        </p:nvPicPr>
        <p:blipFill>
          <a:blip r:embed="rId2"/>
          <a:stretch>
            <a:fillRect/>
          </a:stretch>
        </p:blipFill>
        <p:spPr>
          <a:xfrm>
            <a:off x="1567848" y="2107726"/>
            <a:ext cx="8639613" cy="4351338"/>
          </a:xfrm>
        </p:spPr>
      </p:pic>
    </p:spTree>
    <p:extLst>
      <p:ext uri="{BB962C8B-B14F-4D97-AF65-F5344CB8AC3E}">
        <p14:creationId xmlns:p14="http://schemas.microsoft.com/office/powerpoint/2010/main" val="339266367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F0F566-7656-46B4-AD84-132EFC461B1B}"/>
              </a:ext>
            </a:extLst>
          </p:cNvPr>
          <p:cNvPicPr>
            <a:picLocks noGrp="1" noChangeAspect="1"/>
          </p:cNvPicPr>
          <p:nvPr>
            <p:ph idx="1"/>
          </p:nvPr>
        </p:nvPicPr>
        <p:blipFill>
          <a:blip r:embed="rId2"/>
          <a:stretch>
            <a:fillRect/>
          </a:stretch>
        </p:blipFill>
        <p:spPr>
          <a:xfrm>
            <a:off x="1635760" y="877888"/>
            <a:ext cx="9215120" cy="5268912"/>
          </a:xfrm>
        </p:spPr>
      </p:pic>
    </p:spTree>
    <p:extLst>
      <p:ext uri="{BB962C8B-B14F-4D97-AF65-F5344CB8AC3E}">
        <p14:creationId xmlns:p14="http://schemas.microsoft.com/office/powerpoint/2010/main" val="339831920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182B-8C5A-4433-894E-F40338BDC2A5}"/>
              </a:ext>
            </a:extLst>
          </p:cNvPr>
          <p:cNvSpPr>
            <a:spLocks noGrp="1"/>
          </p:cNvSpPr>
          <p:nvPr>
            <p:ph type="title"/>
          </p:nvPr>
        </p:nvSpPr>
        <p:spPr/>
        <p:txBody>
          <a:bodyPr>
            <a:normAutofit fontScale="90000"/>
          </a:bodyPr>
          <a:lstStyle/>
          <a:p>
            <a:r>
              <a:rPr lang="en-IN" dirty="0"/>
              <a:t>3.Writing the product code, required to run the polynomial regression algorithm on the data sent by the Bolt</a:t>
            </a:r>
          </a:p>
        </p:txBody>
      </p:sp>
      <p:pic>
        <p:nvPicPr>
          <p:cNvPr id="11" name="Picture 10">
            <a:extLst>
              <a:ext uri="{FF2B5EF4-FFF2-40B4-BE49-F238E27FC236}">
                <a16:creationId xmlns:a16="http://schemas.microsoft.com/office/drawing/2014/main" id="{763B5775-96C5-4C51-8A2D-11E5882BBC30}"/>
              </a:ext>
            </a:extLst>
          </p:cNvPr>
          <p:cNvPicPr>
            <a:picLocks noChangeAspect="1"/>
          </p:cNvPicPr>
          <p:nvPr/>
        </p:nvPicPr>
        <p:blipFill>
          <a:blip r:embed="rId2"/>
          <a:stretch>
            <a:fillRect/>
          </a:stretch>
        </p:blipFill>
        <p:spPr>
          <a:xfrm>
            <a:off x="2172652" y="2097088"/>
            <a:ext cx="7843520" cy="4388643"/>
          </a:xfrm>
          <a:prstGeom prst="rect">
            <a:avLst/>
          </a:prstGeom>
        </p:spPr>
      </p:pic>
    </p:spTree>
    <p:extLst>
      <p:ext uri="{BB962C8B-B14F-4D97-AF65-F5344CB8AC3E}">
        <p14:creationId xmlns:p14="http://schemas.microsoft.com/office/powerpoint/2010/main" val="38886755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7EBF-74D5-46D5-A5B7-EC4C6A3CB196}"/>
              </a:ext>
            </a:extLst>
          </p:cNvPr>
          <p:cNvSpPr>
            <a:spLocks noGrp="1"/>
          </p:cNvSpPr>
          <p:nvPr>
            <p:ph type="title"/>
          </p:nvPr>
        </p:nvSpPr>
        <p:spPr>
          <a:xfrm>
            <a:off x="1141413" y="618518"/>
            <a:ext cx="9905998" cy="1626842"/>
          </a:xfrm>
        </p:spPr>
        <p:txBody>
          <a:bodyPr>
            <a:normAutofit fontScale="90000"/>
          </a:bodyPr>
          <a:lstStyle/>
          <a:p>
            <a:r>
              <a:rPr lang="en-IN" dirty="0"/>
              <a:t>4.the temperature monitoring circuit is kept inside the fridge with the door of the fridge closed, and let the system record the temperature readings for about 2 hours.</a:t>
            </a:r>
          </a:p>
        </p:txBody>
      </p:sp>
      <p:pic>
        <p:nvPicPr>
          <p:cNvPr id="5" name="Content Placeholder 4">
            <a:extLst>
              <a:ext uri="{FF2B5EF4-FFF2-40B4-BE49-F238E27FC236}">
                <a16:creationId xmlns:a16="http://schemas.microsoft.com/office/drawing/2014/main" id="{C6B29EE8-F05A-4310-9FA5-828132C4BA56}"/>
              </a:ext>
            </a:extLst>
          </p:cNvPr>
          <p:cNvPicPr>
            <a:picLocks noGrp="1" noChangeAspect="1"/>
          </p:cNvPicPr>
          <p:nvPr>
            <p:ph idx="1"/>
          </p:nvPr>
        </p:nvPicPr>
        <p:blipFill>
          <a:blip r:embed="rId2"/>
          <a:stretch>
            <a:fillRect/>
          </a:stretch>
        </p:blipFill>
        <p:spPr>
          <a:xfrm>
            <a:off x="1995616" y="2566551"/>
            <a:ext cx="7669273" cy="3541713"/>
          </a:xfrm>
        </p:spPr>
      </p:pic>
      <p:sp>
        <p:nvSpPr>
          <p:cNvPr id="6" name="TextBox 5">
            <a:extLst>
              <a:ext uri="{FF2B5EF4-FFF2-40B4-BE49-F238E27FC236}">
                <a16:creationId xmlns:a16="http://schemas.microsoft.com/office/drawing/2014/main" id="{098CD603-CAF6-4F7F-8079-AA6E0F217579}"/>
              </a:ext>
            </a:extLst>
          </p:cNvPr>
          <p:cNvSpPr txBox="1"/>
          <p:nvPr/>
        </p:nvSpPr>
        <p:spPr>
          <a:xfrm>
            <a:off x="3653344" y="6108264"/>
            <a:ext cx="6543040" cy="369332"/>
          </a:xfrm>
          <a:prstGeom prst="rect">
            <a:avLst/>
          </a:prstGeom>
          <a:noFill/>
        </p:spPr>
        <p:txBody>
          <a:bodyPr wrap="square" rtlCol="0">
            <a:spAutoFit/>
          </a:bodyPr>
          <a:lstStyle/>
          <a:p>
            <a:r>
              <a:rPr lang="en-IN" dirty="0"/>
              <a:t>Monitoring circuit inside the refrigerator</a:t>
            </a:r>
          </a:p>
        </p:txBody>
      </p:sp>
    </p:spTree>
    <p:extLst>
      <p:ext uri="{BB962C8B-B14F-4D97-AF65-F5344CB8AC3E}">
        <p14:creationId xmlns:p14="http://schemas.microsoft.com/office/powerpoint/2010/main" val="307437713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TotalTime>
  <Words>527</Words>
  <Application>Microsoft Macintosh PowerPoint</Application>
  <PresentationFormat>Widescreen</PresentationFormat>
  <Paragraphs>38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Copperplate Gothic Bold</vt:lpstr>
      <vt:lpstr>Impact</vt:lpstr>
      <vt:lpstr>Office Theme</vt:lpstr>
      <vt:lpstr>PowerPoint Presentation</vt:lpstr>
      <vt:lpstr>MONITORING A COOLING CHAMBER USING IOT</vt:lpstr>
      <vt:lpstr>Objectives and their   execution</vt:lpstr>
      <vt:lpstr> 1. Building the circuit for temperature   monitoring system, using the Bolt and LM35 sensor.    </vt:lpstr>
      <vt:lpstr>PowerPoint Presentation</vt:lpstr>
      <vt:lpstr>2.Creating a product on the Bolt Cloud, to monitor the data from the LM35, and link it to your Bolt.  </vt:lpstr>
      <vt:lpstr>PowerPoint Presentation</vt:lpstr>
      <vt:lpstr>3.Writing the product code, required to run the polynomial regression algorithm on the data sent by the Bolt</vt:lpstr>
      <vt:lpstr>4.the temperature monitoring circuit is kept inside the fridge with the door of the fridge closed, and let the system record the temperature readings for about 2 hours.</vt:lpstr>
      <vt:lpstr>PowerPoint Presentation</vt:lpstr>
      <vt:lpstr> 5.A python code is written which will fetch the temperature data every 10 seconds and send out an email alert, if the temperature goes beyond the temperature thresholds which we determined from Using the reading that was received in the 2 hours. </vt:lpstr>
      <vt:lpstr>PowerPoint Presentation</vt:lpstr>
      <vt:lpstr>6.The python code is modified,to also do a Z-score analysis and print the line “Someone has opened the fridge door” when an anomaly is detected. The Z-score analysis code is tuned such that it detects an anomaly when someone opens the door of the fridge</vt:lpstr>
      <vt:lpstr>PowerPoint Presentation</vt:lpstr>
      <vt:lpstr>PowerPoint Presentation</vt:lpstr>
      <vt:lpstr>PowerPoint Presentation</vt:lpstr>
      <vt:lpstr>The following are the screenshots of the sensor working with the modified code.</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kumar</dc:creator>
  <cp:lastModifiedBy>Microsoft Office User</cp:lastModifiedBy>
  <cp:revision>15</cp:revision>
  <dcterms:created xsi:type="dcterms:W3CDTF">2019-01-06T04:15:29Z</dcterms:created>
  <dcterms:modified xsi:type="dcterms:W3CDTF">2021-12-28T17:53:46Z</dcterms:modified>
</cp:coreProperties>
</file>